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65" r:id="rId4"/>
    <p:sldId id="260" r:id="rId5"/>
    <p:sldId id="264" r:id="rId6"/>
    <p:sldId id="261" r:id="rId7"/>
    <p:sldId id="271" r:id="rId8"/>
    <p:sldId id="259" r:id="rId9"/>
    <p:sldId id="262" r:id="rId10"/>
    <p:sldId id="263" r:id="rId11"/>
    <p:sldId id="266" r:id="rId12"/>
    <p:sldId id="269" r:id="rId13"/>
    <p:sldId id="270"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9" autoAdjust="0"/>
    <p:restoredTop sz="86456" autoAdjust="0"/>
  </p:normalViewPr>
  <p:slideViewPr>
    <p:cSldViewPr snapToGrid="0">
      <p:cViewPr varScale="1">
        <p:scale>
          <a:sx n="71" d="100"/>
          <a:sy n="71" d="100"/>
        </p:scale>
        <p:origin x="240"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10" d="100"/>
          <a:sy n="110" d="100"/>
        </p:scale>
        <p:origin x="1686" y="-5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91CFB-1A7A-4E5E-9973-67C1E33CEBFB}" type="datetimeFigureOut">
              <a:rPr lang="en-GB" smtClean="0"/>
              <a:t>03/08/2025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FF939-E455-4335-B87E-5F566D03D104}" type="slidenum">
              <a:rPr lang="en-GB" smtClean="0"/>
              <a:t>‹#›</a:t>
            </a:fld>
            <a:endParaRPr lang="en-GB"/>
          </a:p>
        </p:txBody>
      </p:sp>
    </p:spTree>
    <p:extLst>
      <p:ext uri="{BB962C8B-B14F-4D97-AF65-F5344CB8AC3E}">
        <p14:creationId xmlns:p14="http://schemas.microsoft.com/office/powerpoint/2010/main" val="2859182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Bronze Expedition day 1</a:t>
            </a:r>
          </a:p>
          <a:p>
            <a:r>
              <a:rPr lang="en-GB" dirty="0"/>
              <a:t>Ellowyn Tones</a:t>
            </a:r>
          </a:p>
          <a:p>
            <a:r>
              <a:rPr lang="en-GB" dirty="0"/>
              <a:t>Emily </a:t>
            </a:r>
            <a:r>
              <a:rPr lang="en-GB" dirty="0" err="1"/>
              <a:t>Overy</a:t>
            </a:r>
            <a:endParaRPr lang="en-GB" dirty="0"/>
          </a:p>
          <a:p>
            <a:r>
              <a:rPr lang="en-GB" dirty="0"/>
              <a:t>Hannah Haynes</a:t>
            </a:r>
          </a:p>
          <a:p>
            <a:r>
              <a:rPr lang="en-GB" dirty="0"/>
              <a:t>Lily Kingsley </a:t>
            </a:r>
          </a:p>
          <a:p>
            <a:r>
              <a:rPr lang="en-GB" dirty="0"/>
              <a:t>Naomi Burnish</a:t>
            </a:r>
          </a:p>
          <a:p>
            <a:endParaRPr lang="en-GB" dirty="0"/>
          </a:p>
          <a:p>
            <a:r>
              <a:rPr lang="en-GB" dirty="0"/>
              <a:t>After many months of training, practice expeditions, cooking and setting up tents, we are ready for our qualifying expedition. Our group aim was to explore sites in the new forest connected to WW1 &amp; WW2 to increase our awareness and understanding of the impact of these events on local areas and communities</a:t>
            </a:r>
          </a:p>
          <a:p>
            <a:endParaRPr lang="en-GB" dirty="0"/>
          </a:p>
          <a:p>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1</a:t>
            </a:fld>
            <a:endParaRPr lang="en-GB"/>
          </a:p>
        </p:txBody>
      </p:sp>
    </p:spTree>
    <p:extLst>
      <p:ext uri="{BB962C8B-B14F-4D97-AF65-F5344CB8AC3E}">
        <p14:creationId xmlns:p14="http://schemas.microsoft.com/office/powerpoint/2010/main" val="51102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headed to Pig Bush Car park,</a:t>
            </a:r>
            <a:r>
              <a:rPr lang="en-GB" sz="1200" baseline="0" dirty="0"/>
              <a:t> with each member f the group taking responsibility for a different aspect. Naomi was leading</a:t>
            </a:r>
            <a:r>
              <a:rPr lang="en-GB" sz="1200" dirty="0"/>
              <a:t> Lily keeping and eye</a:t>
            </a:r>
            <a:r>
              <a:rPr lang="en-GB" sz="1200" baseline="0" dirty="0"/>
              <a:t> on the time </a:t>
            </a:r>
            <a:r>
              <a:rPr lang="en-GB" sz="1200" dirty="0"/>
              <a:t>Ellowyn checking the</a:t>
            </a:r>
            <a:r>
              <a:rPr lang="en-GB" sz="1200" baseline="0" dirty="0"/>
              <a:t> route</a:t>
            </a:r>
            <a:r>
              <a:rPr lang="en-GB" sz="1200" dirty="0"/>
              <a:t>. </a:t>
            </a:r>
          </a:p>
          <a:p>
            <a:endParaRPr lang="en-GB" sz="1200" dirty="0"/>
          </a:p>
          <a:p>
            <a:r>
              <a:rPr lang="en-GB" sz="1200" dirty="0"/>
              <a:t>The walk wasn’t too long and we managed to get to Pig Bush car park in good time.  Next we headed to Frame Heath inclosure via Halfpenny Green with the same people leading in till after </a:t>
            </a:r>
            <a:r>
              <a:rPr lang="en-GB" sz="1200" dirty="0" err="1"/>
              <a:t>Hawkhill</a:t>
            </a:r>
            <a:r>
              <a:rPr lang="en-GB" sz="1200" dirty="0"/>
              <a:t> carpark</a:t>
            </a:r>
          </a:p>
          <a:p>
            <a:r>
              <a:rPr lang="en-GB" baseline="0" dirty="0"/>
              <a:t> This was a longer walk </a:t>
            </a:r>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10</a:t>
            </a:fld>
            <a:endParaRPr lang="en-GB"/>
          </a:p>
        </p:txBody>
      </p:sp>
    </p:spTree>
    <p:extLst>
      <p:ext uri="{BB962C8B-B14F-4D97-AF65-F5344CB8AC3E}">
        <p14:creationId xmlns:p14="http://schemas.microsoft.com/office/powerpoint/2010/main" val="577404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Royal Air Force Beaulieu or more simply RAF Beaulieu is a former Royal Air Force station in the New Forest, It was also known as Beaulieu airfield, Beaulieu aerodrome and USAAF Station AAF 408. It is located on Hatchet Moor 1 mile (2 km) west of the village of East </a:t>
            </a:r>
            <a:r>
              <a:rPr lang="en-GB" dirty="0" err="1"/>
              <a:t>Boldre</a:t>
            </a:r>
            <a:r>
              <a:rPr lang="en-GB" dirty="0"/>
              <a:t>, </a:t>
            </a:r>
          </a:p>
          <a:p>
            <a:endParaRPr lang="en-GB" dirty="0"/>
          </a:p>
          <a:p>
            <a:r>
              <a:rPr lang="en-GB" dirty="0"/>
              <a:t>During the First World War there was a Royal Flying Corps training airfield, RFC Beaulieu, at East </a:t>
            </a:r>
            <a:r>
              <a:rPr lang="en-GB" dirty="0" err="1"/>
              <a:t>Boldre</a:t>
            </a:r>
            <a:r>
              <a:rPr lang="en-GB" dirty="0"/>
              <a:t> that was closed in 1919</a:t>
            </a:r>
          </a:p>
          <a:p>
            <a:r>
              <a:rPr lang="en-GB" dirty="0"/>
              <a:t>It played an important part in supporting troops</a:t>
            </a:r>
            <a:r>
              <a:rPr lang="en-GB" baseline="0" dirty="0"/>
              <a:t> in the D Day landings. </a:t>
            </a:r>
            <a:endParaRPr lang="en-GB" dirty="0"/>
          </a:p>
          <a:p>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11</a:t>
            </a:fld>
            <a:endParaRPr lang="en-GB"/>
          </a:p>
        </p:txBody>
      </p:sp>
    </p:spTree>
    <p:extLst>
      <p:ext uri="{BB962C8B-B14F-4D97-AF65-F5344CB8AC3E}">
        <p14:creationId xmlns:p14="http://schemas.microsoft.com/office/powerpoint/2010/main" val="411951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RAF Beaulieu’s Water Tower on </a:t>
            </a:r>
            <a:r>
              <a:rPr lang="en-GB" sz="1200" dirty="0" err="1"/>
              <a:t>Roundhill</a:t>
            </a:r>
            <a:r>
              <a:rPr lang="en-GB" sz="1200" dirty="0"/>
              <a:t> Campsite</a:t>
            </a:r>
          </a:p>
          <a:p>
            <a:r>
              <a:rPr lang="en-GB" sz="1200" dirty="0"/>
              <a:t>We stopped for lunch at the old water tank at </a:t>
            </a:r>
            <a:r>
              <a:rPr lang="en-GB" sz="1200" dirty="0" err="1"/>
              <a:t>beaulieu</a:t>
            </a:r>
            <a:r>
              <a:rPr lang="en-GB" sz="1200" dirty="0"/>
              <a:t> air field and we took photos of the water tank and discussed what it would have been used for back in the day. The water tower still exists today and is about a 10-minute walk north west of the airfield perimeter. It’s located to the right-hand side as you walk into </a:t>
            </a:r>
            <a:r>
              <a:rPr lang="en-GB" sz="1200" dirty="0" err="1"/>
              <a:t>Roundhill</a:t>
            </a:r>
            <a:r>
              <a:rPr lang="en-GB" sz="1200" dirty="0"/>
              <a:t> campsite.</a:t>
            </a:r>
          </a:p>
          <a:p>
            <a:endParaRPr lang="en-GB" sz="1200" dirty="0"/>
          </a:p>
          <a:p>
            <a:r>
              <a:rPr lang="en-GB" sz="1200" dirty="0"/>
              <a:t>The water tower is listed as building number 136 on the classified schedule of buildings map from 1945. The map lists it as “water tower 50,000 gallons”, and it would have served the entire 2,000 plus airmen and WAAF women who served there.</a:t>
            </a:r>
          </a:p>
          <a:p>
            <a:endParaRPr lang="en-GB" sz="1200" dirty="0"/>
          </a:p>
          <a:p>
            <a:r>
              <a:rPr lang="en-GB" sz="1200" dirty="0"/>
              <a:t>If you use the 1945 map of the airfield as a reference, the water tower stands adjacent to Communal Site 1.</a:t>
            </a:r>
          </a:p>
          <a:p>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12</a:t>
            </a:fld>
            <a:endParaRPr lang="en-GB"/>
          </a:p>
        </p:txBody>
      </p:sp>
    </p:spTree>
    <p:extLst>
      <p:ext uri="{BB962C8B-B14F-4D97-AF65-F5344CB8AC3E}">
        <p14:creationId xmlns:p14="http://schemas.microsoft.com/office/powerpoint/2010/main" val="2182887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final stop was</a:t>
            </a:r>
            <a:r>
              <a:rPr lang="en-GB" baseline="0" dirty="0"/>
              <a:t> St Nicolas Church Brockenhurst, A hospital was set up in near by </a:t>
            </a:r>
            <a:r>
              <a:rPr lang="en-GB" baseline="0" dirty="0" err="1"/>
              <a:t>Setley</a:t>
            </a:r>
            <a:r>
              <a:rPr lang="en-GB" baseline="0" dirty="0"/>
              <a:t> for WW1 casualties and some of the soldiers that sadly died from their injuries there are buried in the grave yard. They were mainly from New Zealand and the graves  are looked after by the common wealth war graves commission. There is also a stained glass window commemorating the soldiers and thanking the people of </a:t>
            </a:r>
            <a:r>
              <a:rPr lang="en-GB" baseline="0" dirty="0" err="1"/>
              <a:t>Brockenhust</a:t>
            </a:r>
            <a:r>
              <a:rPr lang="en-GB" baseline="0" dirty="0"/>
              <a:t> for their support of the wounded soldiers during this time.</a:t>
            </a:r>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13</a:t>
            </a:fld>
            <a:endParaRPr lang="en-GB"/>
          </a:p>
        </p:txBody>
      </p:sp>
    </p:spTree>
    <p:extLst>
      <p:ext uri="{BB962C8B-B14F-4D97-AF65-F5344CB8AC3E}">
        <p14:creationId xmlns:p14="http://schemas.microsoft.com/office/powerpoint/2010/main" val="2600827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so we finished- tired,</a:t>
            </a:r>
            <a:r>
              <a:rPr lang="en-GB" baseline="0" dirty="0"/>
              <a:t> hungry and sore but we did together:</a:t>
            </a:r>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14</a:t>
            </a:fld>
            <a:endParaRPr lang="en-GB"/>
          </a:p>
        </p:txBody>
      </p:sp>
    </p:spTree>
    <p:extLst>
      <p:ext uri="{BB962C8B-B14F-4D97-AF65-F5344CB8AC3E}">
        <p14:creationId xmlns:p14="http://schemas.microsoft.com/office/powerpoint/2010/main" val="379052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started of at Swan Green, Emery Down making sure to adjust our bags and to have a drink to stay hydrated.</a:t>
            </a:r>
            <a:r>
              <a:rPr lang="en-GB" dirty="0">
                <a:sym typeface="Wingdings" panose="05000000000000000000" pitchFamily="2" charset="2"/>
              </a:rPr>
              <a:t> We also made sure to warm up our muscles to make sure we don’t injure ourselves while waking. After that we started to head off to Emery Down Church.</a:t>
            </a:r>
            <a:r>
              <a:rPr lang="en-GB" baseline="0" dirty="0">
                <a:sym typeface="Wingdings" panose="05000000000000000000" pitchFamily="2" charset="2"/>
              </a:rPr>
              <a:t> </a:t>
            </a:r>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2</a:t>
            </a:fld>
            <a:endParaRPr lang="en-GB"/>
          </a:p>
        </p:txBody>
      </p:sp>
    </p:spTree>
    <p:extLst>
      <p:ext uri="{BB962C8B-B14F-4D97-AF65-F5344CB8AC3E}">
        <p14:creationId xmlns:p14="http://schemas.microsoft.com/office/powerpoint/2010/main" val="384367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we found </a:t>
            </a:r>
            <a:r>
              <a:rPr lang="en-GB" dirty="0">
                <a:sym typeface="Wingdings" panose="05000000000000000000" pitchFamily="2" charset="2"/>
              </a:rPr>
              <a:t>the memorial to all the soldiers who died during the wars that had lived in Emery Down. It was unusually created in the form of a </a:t>
            </a:r>
            <a:r>
              <a:rPr lang="en-GB" dirty="0" err="1">
                <a:sym typeface="Wingdings" panose="05000000000000000000" pitchFamily="2" charset="2"/>
              </a:rPr>
              <a:t>Lychgate</a:t>
            </a:r>
            <a:r>
              <a:rPr lang="en-GB" dirty="0">
                <a:sym typeface="Wingdings" panose="05000000000000000000" pitchFamily="2" charset="2"/>
              </a:rPr>
              <a:t>  </a:t>
            </a:r>
            <a:r>
              <a:rPr lang="en-GB" sz="1200" b="0" i="0" kern="1200" dirty="0">
                <a:solidFill>
                  <a:schemeClr val="tx1"/>
                </a:solidFill>
                <a:effectLst/>
                <a:latin typeface="+mn-lt"/>
                <a:ea typeface="+mn-ea"/>
                <a:cs typeface="+mn-cs"/>
              </a:rPr>
              <a:t>Initially the vicar and churchwardens had decided not to have a war memorial in the ecclesiastical parish of Christ Church, Emery Down and that the names of those who had died in the Great War should be inscribed on the proposed war memorial for the civil parish of Lyndhurst.  Local opinion must have swayed this decision as by December 1919 subscriptions had begun to be received.</a:t>
            </a:r>
            <a:r>
              <a:rPr lang="en-GB" dirty="0">
                <a:sym typeface="Wingdings" panose="05000000000000000000" pitchFamily="2" charset="2"/>
              </a:rPr>
              <a:t> There</a:t>
            </a:r>
            <a:r>
              <a:rPr lang="en-GB" baseline="0" dirty="0">
                <a:sym typeface="Wingdings" panose="05000000000000000000" pitchFamily="2" charset="2"/>
              </a:rPr>
              <a:t> are </a:t>
            </a:r>
            <a:r>
              <a:rPr lang="en-GB" sz="1200" b="0" i="0" kern="1200" dirty="0">
                <a:solidFill>
                  <a:schemeClr val="tx1"/>
                </a:solidFill>
                <a:effectLst/>
                <a:latin typeface="+mn-lt"/>
                <a:ea typeface="+mn-ea"/>
                <a:cs typeface="+mn-cs"/>
              </a:rPr>
              <a:t>22 names inscribed in memory of those who fell in The Great War and a further 4 were added later from World</a:t>
            </a:r>
            <a:r>
              <a:rPr lang="en-GB" sz="1200" b="0" i="0" kern="1200" baseline="0" dirty="0">
                <a:solidFill>
                  <a:schemeClr val="tx1"/>
                </a:solidFill>
                <a:effectLst/>
                <a:latin typeface="+mn-lt"/>
                <a:ea typeface="+mn-ea"/>
                <a:cs typeface="+mn-cs"/>
              </a:rPr>
              <a:t> war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r>
              <a:rPr lang="en-GB" dirty="0">
                <a:sym typeface="Wingdings" panose="05000000000000000000" pitchFamily="2" charset="2"/>
              </a:rPr>
              <a:t>After stopping there we headed down to the new forest heritage centre in Lyndhurst </a:t>
            </a:r>
          </a:p>
          <a:p>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3</a:t>
            </a:fld>
            <a:endParaRPr lang="en-GB"/>
          </a:p>
        </p:txBody>
      </p:sp>
    </p:spTree>
    <p:extLst>
      <p:ext uri="{BB962C8B-B14F-4D97-AF65-F5344CB8AC3E}">
        <p14:creationId xmlns:p14="http://schemas.microsoft.com/office/powerpoint/2010/main" val="36161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is the entrance to </a:t>
            </a:r>
            <a:r>
              <a:rPr lang="en-GB" sz="1200" dirty="0">
                <a:sym typeface="Wingdings" panose="05000000000000000000" pitchFamily="2" charset="2"/>
              </a:rPr>
              <a:t>New Forest Heritage Centre. In here we found lots of information and details about how the new forest helped out with the war effort, including</a:t>
            </a:r>
            <a:r>
              <a:rPr lang="en-GB" sz="1200" baseline="0" dirty="0">
                <a:sym typeface="Wingdings" panose="05000000000000000000" pitchFamily="2" charset="2"/>
              </a:rPr>
              <a:t> a interactive map showing the many air fields, encampments and search lights sited here. </a:t>
            </a:r>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4</a:t>
            </a:fld>
            <a:endParaRPr lang="en-GB"/>
          </a:p>
        </p:txBody>
      </p:sp>
    </p:spTree>
    <p:extLst>
      <p:ext uri="{BB962C8B-B14F-4D97-AF65-F5344CB8AC3E}">
        <p14:creationId xmlns:p14="http://schemas.microsoft.com/office/powerpoint/2010/main" val="288824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 of that map and we could trace out some</a:t>
            </a:r>
            <a:r>
              <a:rPr lang="en-GB" baseline="0" dirty="0"/>
              <a:t> of the route we would be taking later that day from </a:t>
            </a:r>
            <a:r>
              <a:rPr lang="en-GB" baseline="0" dirty="0" err="1"/>
              <a:t>Boltons</a:t>
            </a:r>
            <a:r>
              <a:rPr lang="en-GB" baseline="0" dirty="0"/>
              <a:t> Bench and along the Ridge  towards Ferny Crofts. Is shows the location of look out posts know as “pill Boxes” because of their shape.</a:t>
            </a:r>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5</a:t>
            </a:fld>
            <a:endParaRPr lang="en-GB"/>
          </a:p>
        </p:txBody>
      </p:sp>
    </p:spTree>
    <p:extLst>
      <p:ext uri="{BB962C8B-B14F-4D97-AF65-F5344CB8AC3E}">
        <p14:creationId xmlns:p14="http://schemas.microsoft.com/office/powerpoint/2010/main" val="2381515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ym typeface="Wingdings" panose="05000000000000000000" pitchFamily="2" charset="2"/>
              </a:rPr>
              <a:t>Next we headed off to the Lyndhurst war memorial and also went to the Lyndhurst grave yard where we found some of the graves of soldiers who fought in world war 1, as well as all the names of those from the parish who fort and died in ww1, WW2 and the Falklands </a:t>
            </a:r>
            <a:endParaRPr lang="en-GB" dirty="0"/>
          </a:p>
          <a:p>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6</a:t>
            </a:fld>
            <a:endParaRPr lang="en-GB"/>
          </a:p>
        </p:txBody>
      </p:sp>
    </p:spTree>
    <p:extLst>
      <p:ext uri="{BB962C8B-B14F-4D97-AF65-F5344CB8AC3E}">
        <p14:creationId xmlns:p14="http://schemas.microsoft.com/office/powerpoint/2010/main" val="109360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Decoy pond was farm was named after a  near by starfish decoy. Starfish decoy are strategically placed lights and building to replicate a burning city and pull the bombers away from Southampton.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Yew tree heath was part of the starfish decoy site  and was an old search tower. This is where we ended the day and got our final evidence for this day</a:t>
            </a:r>
          </a:p>
          <a:p>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7</a:t>
            </a:fld>
            <a:endParaRPr lang="en-GB"/>
          </a:p>
        </p:txBody>
      </p:sp>
    </p:spTree>
    <p:extLst>
      <p:ext uri="{BB962C8B-B14F-4D97-AF65-F5344CB8AC3E}">
        <p14:creationId xmlns:p14="http://schemas.microsoft.com/office/powerpoint/2010/main" val="237122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arrived at ferny crofts scout camp. We were very efficient</a:t>
            </a:r>
            <a:r>
              <a:rPr lang="en-GB" baseline="0" dirty="0"/>
              <a:t> </a:t>
            </a:r>
            <a:r>
              <a:rPr lang="en-GB" dirty="0"/>
              <a:t>with setting up our tents and using our time very effectively. In the team of 3, two of them set up and the other started setting up ready for cooking our evening meal. In the team of 2 they set up there tent slightly quicker and then straight away started cooking. We enjoyed a camp fire later in the evening.</a:t>
            </a:r>
          </a:p>
          <a:p>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8</a:t>
            </a:fld>
            <a:endParaRPr lang="en-GB"/>
          </a:p>
        </p:txBody>
      </p:sp>
    </p:spTree>
    <p:extLst>
      <p:ext uri="{BB962C8B-B14F-4D97-AF65-F5344CB8AC3E}">
        <p14:creationId xmlns:p14="http://schemas.microsoft.com/office/powerpoint/2010/main" val="307960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started the day with breakfast, put the tents down, packed the bags with all the stuff we had.</a:t>
            </a:r>
            <a:r>
              <a:rPr lang="en-GB" baseline="0" dirty="0"/>
              <a:t> </a:t>
            </a:r>
            <a:endParaRPr lang="en-GB" dirty="0"/>
          </a:p>
          <a:p>
            <a:r>
              <a:rPr lang="en-GB" dirty="0"/>
              <a:t>The progress between the two teams was very close with Emily and Hannah on one team and Naomi packing the tent for the team</a:t>
            </a:r>
            <a:r>
              <a:rPr lang="en-GB" baseline="0" dirty="0"/>
              <a:t> while </a:t>
            </a:r>
            <a:r>
              <a:rPr lang="en-GB" dirty="0"/>
              <a:t>Lily and Ellowyn</a:t>
            </a:r>
            <a:r>
              <a:rPr lang="en-GB" baseline="0" dirty="0"/>
              <a:t> washed up the breakfast items. We </a:t>
            </a:r>
            <a:r>
              <a:rPr lang="en-GB" dirty="0"/>
              <a:t>then set off about 10 minutes later than expected.</a:t>
            </a:r>
          </a:p>
          <a:p>
            <a:endParaRPr lang="en-GB" dirty="0"/>
          </a:p>
        </p:txBody>
      </p:sp>
      <p:sp>
        <p:nvSpPr>
          <p:cNvPr id="4" name="Slide Number Placeholder 3"/>
          <p:cNvSpPr>
            <a:spLocks noGrp="1"/>
          </p:cNvSpPr>
          <p:nvPr>
            <p:ph type="sldNum" sz="quarter" idx="10"/>
          </p:nvPr>
        </p:nvSpPr>
        <p:spPr/>
        <p:txBody>
          <a:bodyPr/>
          <a:lstStyle/>
          <a:p>
            <a:fld id="{1E7FF939-E455-4335-B87E-5F566D03D104}" type="slidenum">
              <a:rPr lang="en-GB" smtClean="0"/>
              <a:t>9</a:t>
            </a:fld>
            <a:endParaRPr lang="en-GB"/>
          </a:p>
        </p:txBody>
      </p:sp>
    </p:spTree>
    <p:extLst>
      <p:ext uri="{BB962C8B-B14F-4D97-AF65-F5344CB8AC3E}">
        <p14:creationId xmlns:p14="http://schemas.microsoft.com/office/powerpoint/2010/main" val="412115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70DA10-DD92-4781-89EE-1DD27C4E01E4}" type="datetimeFigureOut">
              <a:rPr lang="en-GB" smtClean="0"/>
              <a:t>03/08/2025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357719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70DA10-DD92-4781-89EE-1DD27C4E01E4}" type="datetimeFigureOut">
              <a:rPr lang="en-GB" smtClean="0"/>
              <a:t>03/08/2025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2211802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70DA10-DD92-4781-89EE-1DD27C4E01E4}" type="datetimeFigureOut">
              <a:rPr lang="en-GB" smtClean="0"/>
              <a:t>03/08/2025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418074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70DA10-DD92-4781-89EE-1DD27C4E01E4}" type="datetimeFigureOut">
              <a:rPr lang="en-GB" smtClean="0"/>
              <a:t>03/08/2025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427361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70DA10-DD92-4781-89EE-1DD27C4E01E4}" type="datetimeFigureOut">
              <a:rPr lang="en-GB" smtClean="0"/>
              <a:t>03/08/2025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222725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70DA10-DD92-4781-89EE-1DD27C4E01E4}" type="datetimeFigureOut">
              <a:rPr lang="en-GB" smtClean="0"/>
              <a:t>03/08/2025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126715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70DA10-DD92-4781-89EE-1DD27C4E01E4}" type="datetimeFigureOut">
              <a:rPr lang="en-GB" smtClean="0"/>
              <a:t>03/08/2025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330767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70DA10-DD92-4781-89EE-1DD27C4E01E4}" type="datetimeFigureOut">
              <a:rPr lang="en-GB" smtClean="0"/>
              <a:t>03/08/2025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290474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0DA10-DD92-4781-89EE-1DD27C4E01E4}" type="datetimeFigureOut">
              <a:rPr lang="en-GB" smtClean="0"/>
              <a:t>03/08/2025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314961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70DA10-DD92-4781-89EE-1DD27C4E01E4}" type="datetimeFigureOut">
              <a:rPr lang="en-GB" smtClean="0"/>
              <a:t>03/08/2025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47349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70DA10-DD92-4781-89EE-1DD27C4E01E4}" type="datetimeFigureOut">
              <a:rPr lang="en-GB" smtClean="0"/>
              <a:t>03/08/2025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21710D-58DC-4E34-88F9-D73A5D42DF75}" type="slidenum">
              <a:rPr lang="en-GB" smtClean="0"/>
              <a:t>‹#›</a:t>
            </a:fld>
            <a:endParaRPr lang="en-GB"/>
          </a:p>
        </p:txBody>
      </p:sp>
    </p:spTree>
    <p:extLst>
      <p:ext uri="{BB962C8B-B14F-4D97-AF65-F5344CB8AC3E}">
        <p14:creationId xmlns:p14="http://schemas.microsoft.com/office/powerpoint/2010/main" val="2024605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0DA10-DD92-4781-89EE-1DD27C4E01E4}" type="datetimeFigureOut">
              <a:rPr lang="en-GB" smtClean="0"/>
              <a:t>03/08/2025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1710D-58DC-4E34-88F9-D73A5D42DF75}" type="slidenum">
              <a:rPr lang="en-GB" smtClean="0"/>
              <a:t>‹#›</a:t>
            </a:fld>
            <a:endParaRPr lang="en-GB"/>
          </a:p>
        </p:txBody>
      </p:sp>
    </p:spTree>
    <p:extLst>
      <p:ext uri="{BB962C8B-B14F-4D97-AF65-F5344CB8AC3E}">
        <p14:creationId xmlns:p14="http://schemas.microsoft.com/office/powerpoint/2010/main" val="2502363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610637" y="0"/>
            <a:ext cx="7581363" cy="943504"/>
          </a:xfrm>
          <a:solidFill>
            <a:schemeClr val="bg1"/>
          </a:solidFill>
          <a:ln w="38100">
            <a:solidFill>
              <a:schemeClr val="tx1"/>
            </a:solidFill>
          </a:ln>
        </p:spPr>
        <p:txBody>
          <a:bodyPr/>
          <a:lstStyle/>
          <a:p>
            <a:r>
              <a:rPr lang="en-GB" dirty="0"/>
              <a:t>Bronze Expedition day 1</a:t>
            </a:r>
          </a:p>
        </p:txBody>
      </p:sp>
      <p:sp>
        <p:nvSpPr>
          <p:cNvPr id="3" name="Subtitle 2"/>
          <p:cNvSpPr>
            <a:spLocks noGrp="1"/>
          </p:cNvSpPr>
          <p:nvPr>
            <p:ph type="subTitle" idx="1"/>
          </p:nvPr>
        </p:nvSpPr>
        <p:spPr>
          <a:xfrm>
            <a:off x="1524000" y="3631843"/>
            <a:ext cx="9144000" cy="2385811"/>
          </a:xfrm>
        </p:spPr>
        <p:txBody>
          <a:bodyPr>
            <a:normAutofit fontScale="70000" lnSpcReduction="20000"/>
          </a:bodyPr>
          <a:lstStyle/>
          <a:p>
            <a:r>
              <a:rPr lang="en-GB" sz="4500" dirty="0">
                <a:solidFill>
                  <a:schemeClr val="bg1"/>
                </a:solidFill>
              </a:rPr>
              <a:t>Ellowyn Tones</a:t>
            </a:r>
          </a:p>
          <a:p>
            <a:r>
              <a:rPr lang="en-GB" sz="4500" dirty="0">
                <a:solidFill>
                  <a:schemeClr val="bg1"/>
                </a:solidFill>
              </a:rPr>
              <a:t>Emily </a:t>
            </a:r>
            <a:r>
              <a:rPr lang="en-GB" sz="4500" dirty="0" err="1">
                <a:solidFill>
                  <a:schemeClr val="bg1"/>
                </a:solidFill>
              </a:rPr>
              <a:t>Overy</a:t>
            </a:r>
            <a:endParaRPr lang="en-GB" sz="4500" dirty="0">
              <a:solidFill>
                <a:schemeClr val="bg1"/>
              </a:solidFill>
            </a:endParaRPr>
          </a:p>
          <a:p>
            <a:r>
              <a:rPr lang="en-GB" sz="4500" dirty="0">
                <a:solidFill>
                  <a:schemeClr val="bg1"/>
                </a:solidFill>
              </a:rPr>
              <a:t>Hannah Haynes</a:t>
            </a:r>
          </a:p>
          <a:p>
            <a:r>
              <a:rPr lang="en-GB" sz="4500" dirty="0">
                <a:solidFill>
                  <a:schemeClr val="bg1"/>
                </a:solidFill>
              </a:rPr>
              <a:t>Lily Kingsley </a:t>
            </a:r>
          </a:p>
          <a:p>
            <a:r>
              <a:rPr lang="en-GB" sz="4500" dirty="0">
                <a:solidFill>
                  <a:schemeClr val="bg1"/>
                </a:solidFill>
              </a:rPr>
              <a:t>Naomi Burnish</a:t>
            </a:r>
          </a:p>
          <a:p>
            <a:endParaRPr lang="en-GB" dirty="0"/>
          </a:p>
        </p:txBody>
      </p:sp>
      <p:sp>
        <p:nvSpPr>
          <p:cNvPr id="4" name="Rectangle 3"/>
          <p:cNvSpPr/>
          <p:nvPr/>
        </p:nvSpPr>
        <p:spPr>
          <a:xfrm>
            <a:off x="4610637" y="5486400"/>
            <a:ext cx="261614" cy="3002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722125" y="4995081"/>
            <a:ext cx="272956" cy="2866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493477" y="4510849"/>
            <a:ext cx="261614" cy="3138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768739" y="4135392"/>
            <a:ext cx="253637" cy="2474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610637" y="3631843"/>
            <a:ext cx="261614" cy="326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136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7086" y="725644"/>
            <a:ext cx="4303363" cy="1325563"/>
          </a:xfrm>
          <a:ln w="38100">
            <a:solidFill>
              <a:schemeClr val="tx1"/>
            </a:solidFill>
          </a:ln>
        </p:spPr>
        <p:txBody>
          <a:bodyPr/>
          <a:lstStyle/>
          <a:p>
            <a:r>
              <a:rPr lang="en-GB" dirty="0"/>
              <a:t>And we are off.</a:t>
            </a:r>
          </a:p>
        </p:txBody>
      </p:sp>
      <p:pic>
        <p:nvPicPr>
          <p:cNvPr id="4" name="Content Placeholder 3"/>
          <p:cNvPicPr>
            <a:picLocks noGrp="1" noChangeAspect="1"/>
          </p:cNvPicPr>
          <p:nvPr>
            <p:ph idx="1"/>
          </p:nvPr>
        </p:nvPicPr>
        <p:blipFill>
          <a:blip r:embed="rId3"/>
          <a:stretch>
            <a:fillRect/>
          </a:stretch>
        </p:blipFill>
        <p:spPr>
          <a:xfrm>
            <a:off x="7527086" y="2572788"/>
            <a:ext cx="4303363" cy="3680778"/>
          </a:xfrm>
          <a:prstGeom prst="rect">
            <a:avLst/>
          </a:prstGeom>
        </p:spPr>
      </p:pic>
      <p:pic>
        <p:nvPicPr>
          <p:cNvPr id="6" name="Picture 5"/>
          <p:cNvPicPr>
            <a:picLocks noChangeAspect="1"/>
          </p:cNvPicPr>
          <p:nvPr/>
        </p:nvPicPr>
        <p:blipFill>
          <a:blip r:embed="rId4"/>
          <a:stretch>
            <a:fillRect/>
          </a:stretch>
        </p:blipFill>
        <p:spPr>
          <a:xfrm>
            <a:off x="288184" y="725644"/>
            <a:ext cx="6869913" cy="4640276"/>
          </a:xfrm>
          <a:prstGeom prst="rect">
            <a:avLst/>
          </a:prstGeom>
        </p:spPr>
      </p:pic>
      <p:sp>
        <p:nvSpPr>
          <p:cNvPr id="7" name="Rectangle 6"/>
          <p:cNvSpPr/>
          <p:nvPr/>
        </p:nvSpPr>
        <p:spPr>
          <a:xfrm>
            <a:off x="1106503" y="123985"/>
            <a:ext cx="504396" cy="4913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4177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681182" cy="928048"/>
          </a:xfrm>
        </p:spPr>
        <p:txBody>
          <a:bodyPr/>
          <a:lstStyle/>
          <a:p>
            <a:r>
              <a:rPr lang="en-GB" dirty="0"/>
              <a:t>Beaulieu airfield </a:t>
            </a:r>
          </a:p>
        </p:txBody>
      </p:sp>
      <p:pic>
        <p:nvPicPr>
          <p:cNvPr id="4" name="Picture 3"/>
          <p:cNvPicPr>
            <a:picLocks noChangeAspect="1"/>
          </p:cNvPicPr>
          <p:nvPr/>
        </p:nvPicPr>
        <p:blipFill>
          <a:blip r:embed="rId3"/>
          <a:stretch>
            <a:fillRect/>
          </a:stretch>
        </p:blipFill>
        <p:spPr>
          <a:xfrm>
            <a:off x="197891" y="928049"/>
            <a:ext cx="4669645" cy="3488968"/>
          </a:xfrm>
          <a:prstGeom prst="rect">
            <a:avLst/>
          </a:prstGeom>
        </p:spPr>
      </p:pic>
      <p:pic>
        <p:nvPicPr>
          <p:cNvPr id="5" name="Picture 4"/>
          <p:cNvPicPr>
            <a:picLocks noChangeAspect="1"/>
          </p:cNvPicPr>
          <p:nvPr/>
        </p:nvPicPr>
        <p:blipFill rotWithShape="1">
          <a:blip r:embed="rId4"/>
          <a:srcRect t="28511"/>
          <a:stretch/>
        </p:blipFill>
        <p:spPr>
          <a:xfrm>
            <a:off x="8114731" y="4023698"/>
            <a:ext cx="4077269" cy="2834302"/>
          </a:xfrm>
          <a:prstGeom prst="rect">
            <a:avLst/>
          </a:prstGeom>
        </p:spPr>
      </p:pic>
      <p:pic>
        <p:nvPicPr>
          <p:cNvPr id="6" name="Picture 5"/>
          <p:cNvPicPr>
            <a:picLocks noChangeAspect="1"/>
          </p:cNvPicPr>
          <p:nvPr/>
        </p:nvPicPr>
        <p:blipFill>
          <a:blip r:embed="rId5"/>
          <a:stretch>
            <a:fillRect/>
          </a:stretch>
        </p:blipFill>
        <p:spPr>
          <a:xfrm>
            <a:off x="6106333" y="116006"/>
            <a:ext cx="5962238" cy="414475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949" y="3887539"/>
            <a:ext cx="3886735" cy="2915052"/>
          </a:xfrm>
          <a:prstGeom prst="rect">
            <a:avLst/>
          </a:prstGeom>
        </p:spPr>
      </p:pic>
      <p:sp>
        <p:nvSpPr>
          <p:cNvPr id="8" name="TextBox 7"/>
          <p:cNvSpPr txBox="1"/>
          <p:nvPr/>
        </p:nvSpPr>
        <p:spPr>
          <a:xfrm>
            <a:off x="4070576" y="5786651"/>
            <a:ext cx="4322797" cy="707886"/>
          </a:xfrm>
          <a:prstGeom prst="rect">
            <a:avLst/>
          </a:prstGeom>
          <a:noFill/>
        </p:spPr>
        <p:txBody>
          <a:bodyPr wrap="square" rtlCol="0">
            <a:spAutoFit/>
          </a:bodyPr>
          <a:lstStyle/>
          <a:p>
            <a:r>
              <a:rPr lang="en-GB" sz="4000" dirty="0"/>
              <a:t>Airplane runway</a:t>
            </a:r>
          </a:p>
        </p:txBody>
      </p:sp>
      <p:sp>
        <p:nvSpPr>
          <p:cNvPr id="9" name="Rectangle 8"/>
          <p:cNvSpPr/>
          <p:nvPr/>
        </p:nvSpPr>
        <p:spPr>
          <a:xfrm>
            <a:off x="0" y="0"/>
            <a:ext cx="395785" cy="2320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965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554"/>
            <a:ext cx="3360998" cy="574367"/>
          </a:xfrm>
        </p:spPr>
        <p:txBody>
          <a:bodyPr>
            <a:normAutofit fontScale="90000"/>
          </a:bodyPr>
          <a:lstStyle/>
          <a:p>
            <a:r>
              <a:rPr lang="en-GB" dirty="0"/>
              <a:t>Lunch/tank</a:t>
            </a:r>
          </a:p>
        </p:txBody>
      </p:sp>
      <p:pic>
        <p:nvPicPr>
          <p:cNvPr id="4" name="Picture 3"/>
          <p:cNvPicPr>
            <a:picLocks noChangeAspect="1"/>
          </p:cNvPicPr>
          <p:nvPr/>
        </p:nvPicPr>
        <p:blipFill>
          <a:blip r:embed="rId3"/>
          <a:stretch>
            <a:fillRect/>
          </a:stretch>
        </p:blipFill>
        <p:spPr>
          <a:xfrm>
            <a:off x="5707038" y="156368"/>
            <a:ext cx="6184712" cy="4123141"/>
          </a:xfrm>
          <a:prstGeom prst="rect">
            <a:avLst/>
          </a:prstGeom>
        </p:spPr>
      </p:pic>
      <p:pic>
        <p:nvPicPr>
          <p:cNvPr id="5" name="Picture 4"/>
          <p:cNvPicPr>
            <a:picLocks noChangeAspect="1"/>
          </p:cNvPicPr>
          <p:nvPr/>
        </p:nvPicPr>
        <p:blipFill rotWithShape="1">
          <a:blip r:embed="rId4"/>
          <a:srcRect r="12046"/>
          <a:stretch/>
        </p:blipFill>
        <p:spPr>
          <a:xfrm>
            <a:off x="3057099" y="2675317"/>
            <a:ext cx="4785043" cy="4080318"/>
          </a:xfrm>
          <a:prstGeom prst="rect">
            <a:avLst/>
          </a:prstGeom>
        </p:spPr>
      </p:pic>
      <p:sp>
        <p:nvSpPr>
          <p:cNvPr id="6" name="AutoShape 2" descr="raf beaulieu water tower"/>
          <p:cNvSpPr>
            <a:spLocks noChangeAspect="1" noChangeArrowheads="1"/>
          </p:cNvSpPr>
          <p:nvPr/>
        </p:nvSpPr>
        <p:spPr bwMode="auto">
          <a:xfrm>
            <a:off x="155575" y="-18884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raf beaulieu water tow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raf beaulieu water tow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rotWithShape="1">
          <a:blip r:embed="rId5"/>
          <a:srcRect l="33095" t="24046" r="27690" b="11100"/>
          <a:stretch/>
        </p:blipFill>
        <p:spPr>
          <a:xfrm>
            <a:off x="612775" y="914756"/>
            <a:ext cx="2838734" cy="3521122"/>
          </a:xfrm>
          <a:prstGeom prst="rect">
            <a:avLst/>
          </a:prstGeom>
        </p:spPr>
      </p:pic>
      <p:sp>
        <p:nvSpPr>
          <p:cNvPr id="10" name="Rectangle 9"/>
          <p:cNvSpPr/>
          <p:nvPr/>
        </p:nvSpPr>
        <p:spPr>
          <a:xfrm>
            <a:off x="2715904" y="0"/>
            <a:ext cx="341195" cy="31273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057099" y="0"/>
            <a:ext cx="303899" cy="3127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6209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 Nicolas church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04322"/>
            <a:ext cx="5078121" cy="380859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39007" y="639114"/>
            <a:ext cx="5112913" cy="3834685"/>
          </a:xfrm>
          <a:prstGeom prst="rect">
            <a:avLst/>
          </a:prstGeom>
        </p:spPr>
      </p:pic>
      <p:sp>
        <p:nvSpPr>
          <p:cNvPr id="6" name="Rectangle 5"/>
          <p:cNvSpPr/>
          <p:nvPr/>
        </p:nvSpPr>
        <p:spPr>
          <a:xfrm>
            <a:off x="0" y="0"/>
            <a:ext cx="354842" cy="3651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54842" y="0"/>
            <a:ext cx="368489" cy="3651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7020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309"/>
          <a:stretch/>
        </p:blipFill>
        <p:spPr>
          <a:xfrm>
            <a:off x="0" y="-1"/>
            <a:ext cx="10670878" cy="6858001"/>
          </a:xfrm>
          <a:prstGeom prst="rect">
            <a:avLst/>
          </a:prstGeom>
        </p:spPr>
      </p:pic>
      <p:sp>
        <p:nvSpPr>
          <p:cNvPr id="2" name="Title 1"/>
          <p:cNvSpPr>
            <a:spLocks noGrp="1"/>
          </p:cNvSpPr>
          <p:nvPr>
            <p:ph type="title"/>
          </p:nvPr>
        </p:nvSpPr>
        <p:spPr>
          <a:xfrm>
            <a:off x="0" y="208548"/>
            <a:ext cx="7431110" cy="1325563"/>
          </a:xfrm>
          <a:noFill/>
          <a:ln>
            <a:noFill/>
          </a:ln>
        </p:spPr>
        <p:txBody>
          <a:bodyPr>
            <a:noAutofit/>
          </a:bodyPr>
          <a:lstStyle/>
          <a:p>
            <a:r>
              <a:rPr lang="en-GB" sz="9600" dirty="0">
                <a:solidFill>
                  <a:schemeClr val="bg1"/>
                </a:solidFill>
              </a:rPr>
              <a:t>We are home! </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149" t="12582" r="41316"/>
          <a:stretch/>
        </p:blipFill>
        <p:spPr>
          <a:xfrm>
            <a:off x="7274828" y="0"/>
            <a:ext cx="1896667" cy="292350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841" t="11009" r="12019"/>
          <a:stretch/>
        </p:blipFill>
        <p:spPr>
          <a:xfrm>
            <a:off x="9037013" y="-1"/>
            <a:ext cx="3154986" cy="350135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4706"/>
          <a:stretch/>
        </p:blipFill>
        <p:spPr>
          <a:xfrm>
            <a:off x="5329125" y="2923504"/>
            <a:ext cx="6862874" cy="3953815"/>
          </a:xfrm>
          <a:prstGeom prst="rect">
            <a:avLst/>
          </a:prstGeom>
        </p:spPr>
      </p:pic>
      <p:sp>
        <p:nvSpPr>
          <p:cNvPr id="8" name="TextBox 7"/>
          <p:cNvSpPr txBox="1"/>
          <p:nvPr/>
        </p:nvSpPr>
        <p:spPr>
          <a:xfrm>
            <a:off x="9037013" y="23882"/>
            <a:ext cx="1897039" cy="369332"/>
          </a:xfrm>
          <a:prstGeom prst="rect">
            <a:avLst/>
          </a:prstGeom>
          <a:noFill/>
        </p:spPr>
        <p:txBody>
          <a:bodyPr wrap="square" rtlCol="0">
            <a:spAutoFit/>
          </a:bodyPr>
          <a:lstStyle/>
          <a:p>
            <a:r>
              <a:rPr lang="en-GB" b="1" dirty="0">
                <a:solidFill>
                  <a:schemeClr val="bg1"/>
                </a:solidFill>
                <a:latin typeface="Aharoni" panose="02010803020104030203" pitchFamily="2" charset="-79"/>
                <a:cs typeface="Aharoni" panose="02010803020104030203" pitchFamily="2" charset="-79"/>
              </a:rPr>
              <a:t>Us after:</a:t>
            </a:r>
          </a:p>
        </p:txBody>
      </p:sp>
      <p:sp>
        <p:nvSpPr>
          <p:cNvPr id="9" name="Rectangle 8"/>
          <p:cNvSpPr/>
          <p:nvPr/>
        </p:nvSpPr>
        <p:spPr>
          <a:xfrm>
            <a:off x="7274828" y="-1"/>
            <a:ext cx="504396" cy="4913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9641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41193" y="1269016"/>
            <a:ext cx="6659213" cy="3927720"/>
          </a:xfrm>
          <a:prstGeom prst="rect">
            <a:avLst/>
          </a:prstGeom>
        </p:spPr>
      </p:pic>
      <p:sp>
        <p:nvSpPr>
          <p:cNvPr id="2" name="Title 1"/>
          <p:cNvSpPr>
            <a:spLocks noGrp="1"/>
          </p:cNvSpPr>
          <p:nvPr>
            <p:ph type="title"/>
          </p:nvPr>
        </p:nvSpPr>
        <p:spPr>
          <a:xfrm>
            <a:off x="489397" y="231817"/>
            <a:ext cx="11191741" cy="914403"/>
          </a:xfrm>
          <a:solidFill>
            <a:schemeClr val="bg1"/>
          </a:solidFill>
          <a:ln w="38100">
            <a:solidFill>
              <a:schemeClr val="tx1"/>
            </a:solidFill>
          </a:ln>
        </p:spPr>
        <p:txBody>
          <a:bodyPr/>
          <a:lstStyle/>
          <a:p>
            <a:r>
              <a:rPr lang="en-GB" dirty="0"/>
              <a:t>At the start of the day 1.</a:t>
            </a:r>
          </a:p>
        </p:txBody>
      </p:sp>
      <p:pic>
        <p:nvPicPr>
          <p:cNvPr id="5" name="Picture 4"/>
          <p:cNvPicPr>
            <a:picLocks noChangeAspect="1"/>
          </p:cNvPicPr>
          <p:nvPr/>
        </p:nvPicPr>
        <p:blipFill>
          <a:blip r:embed="rId4"/>
          <a:stretch>
            <a:fillRect/>
          </a:stretch>
        </p:blipFill>
        <p:spPr>
          <a:xfrm>
            <a:off x="5486400" y="3501456"/>
            <a:ext cx="6194738" cy="3390559"/>
          </a:xfrm>
          <a:prstGeom prst="rect">
            <a:avLst/>
          </a:prstGeom>
        </p:spPr>
      </p:pic>
      <p:sp>
        <p:nvSpPr>
          <p:cNvPr id="3" name="Rectangle 2"/>
          <p:cNvSpPr/>
          <p:nvPr/>
        </p:nvSpPr>
        <p:spPr>
          <a:xfrm>
            <a:off x="-1" y="0"/>
            <a:ext cx="341195" cy="3548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9727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78062" y="2596616"/>
            <a:ext cx="7413938" cy="4261384"/>
          </a:xfrm>
          <a:prstGeom prst="rect">
            <a:avLst/>
          </a:prstGeom>
        </p:spPr>
      </p:pic>
      <p:pic>
        <p:nvPicPr>
          <p:cNvPr id="5" name="Picture 4"/>
          <p:cNvPicPr>
            <a:picLocks noChangeAspect="1"/>
          </p:cNvPicPr>
          <p:nvPr/>
        </p:nvPicPr>
        <p:blipFill>
          <a:blip r:embed="rId4"/>
          <a:stretch>
            <a:fillRect/>
          </a:stretch>
        </p:blipFill>
        <p:spPr>
          <a:xfrm>
            <a:off x="-114301" y="-34164"/>
            <a:ext cx="7485003" cy="3863662"/>
          </a:xfrm>
          <a:prstGeom prst="rect">
            <a:avLst/>
          </a:prstGeom>
        </p:spPr>
      </p:pic>
      <p:pic>
        <p:nvPicPr>
          <p:cNvPr id="2" name="Picture 1"/>
          <p:cNvPicPr>
            <a:picLocks noChangeAspect="1"/>
          </p:cNvPicPr>
          <p:nvPr/>
        </p:nvPicPr>
        <p:blipFill>
          <a:blip r:embed="rId5"/>
          <a:stretch>
            <a:fillRect/>
          </a:stretch>
        </p:blipFill>
        <p:spPr>
          <a:xfrm>
            <a:off x="8050" y="3372253"/>
            <a:ext cx="4647663" cy="3485747"/>
          </a:xfrm>
          <a:prstGeom prst="rect">
            <a:avLst/>
          </a:prstGeom>
        </p:spPr>
      </p:pic>
      <p:sp>
        <p:nvSpPr>
          <p:cNvPr id="3" name="Rectangle 2"/>
          <p:cNvSpPr/>
          <p:nvPr/>
        </p:nvSpPr>
        <p:spPr>
          <a:xfrm>
            <a:off x="-114301" y="0"/>
            <a:ext cx="523733" cy="42308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264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592"/>
          <a:stretch/>
        </p:blipFill>
        <p:spPr>
          <a:xfrm>
            <a:off x="2361128" y="32114"/>
            <a:ext cx="7233634" cy="4416592"/>
          </a:xfrm>
          <a:prstGeom prst="rect">
            <a:avLst/>
          </a:prstGeom>
        </p:spPr>
      </p:pic>
      <p:sp>
        <p:nvSpPr>
          <p:cNvPr id="5" name="Title 4"/>
          <p:cNvSpPr>
            <a:spLocks noGrp="1"/>
          </p:cNvSpPr>
          <p:nvPr>
            <p:ph type="title"/>
          </p:nvPr>
        </p:nvSpPr>
        <p:spPr>
          <a:xfrm>
            <a:off x="2131630" y="5068402"/>
            <a:ext cx="9727841" cy="1396412"/>
          </a:xfrm>
          <a:ln w="38100">
            <a:solidFill>
              <a:schemeClr val="tx1"/>
            </a:solidFill>
          </a:ln>
        </p:spPr>
        <p:txBody>
          <a:bodyPr>
            <a:normAutofit/>
          </a:bodyPr>
          <a:lstStyle/>
          <a:p>
            <a:pPr algn="ctr"/>
            <a:r>
              <a:rPr lang="en-GB" sz="3600" dirty="0"/>
              <a:t>New Forest Heritage Centre, Lyndhurst </a:t>
            </a:r>
          </a:p>
        </p:txBody>
      </p:sp>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6" y="32379"/>
            <a:ext cx="3645793" cy="248492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5121" y="3159434"/>
            <a:ext cx="3438057" cy="2578543"/>
          </a:xfrm>
          <a:prstGeom prst="rect">
            <a:avLst/>
          </a:prstGeom>
        </p:spPr>
      </p:pic>
      <p:sp>
        <p:nvSpPr>
          <p:cNvPr id="2" name="Rectangle 1"/>
          <p:cNvSpPr/>
          <p:nvPr/>
        </p:nvSpPr>
        <p:spPr>
          <a:xfrm>
            <a:off x="-15226" y="0"/>
            <a:ext cx="315477" cy="31389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7096" r="21335"/>
          <a:stretch/>
        </p:blipFill>
        <p:spPr>
          <a:xfrm>
            <a:off x="8739890" y="1003446"/>
            <a:ext cx="3557041" cy="4333052"/>
          </a:xfrm>
          <a:prstGeom prst="rect">
            <a:avLst/>
          </a:prstGeom>
        </p:spPr>
      </p:pic>
    </p:spTree>
    <p:extLst>
      <p:ext uri="{BB962C8B-B14F-4D97-AF65-F5344CB8AC3E}">
        <p14:creationId xmlns:p14="http://schemas.microsoft.com/office/powerpoint/2010/main" val="884558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85900"/>
            <a:ext cx="9639300" cy="53721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5749" y="115908"/>
            <a:ext cx="3477463" cy="2370193"/>
          </a:xfrm>
          <a:prstGeom prst="rect">
            <a:avLst/>
          </a:prstGeom>
        </p:spPr>
      </p:pic>
      <p:sp>
        <p:nvSpPr>
          <p:cNvPr id="2" name="Rectangle 1"/>
          <p:cNvSpPr/>
          <p:nvPr/>
        </p:nvSpPr>
        <p:spPr>
          <a:xfrm>
            <a:off x="0" y="0"/>
            <a:ext cx="368490" cy="3821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333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9" y="0"/>
            <a:ext cx="10761372" cy="1547723"/>
          </a:xfrm>
          <a:ln w="38100">
            <a:solidFill>
              <a:schemeClr val="tx1"/>
            </a:solidFill>
          </a:ln>
        </p:spPr>
        <p:txBody>
          <a:bodyPr>
            <a:normAutofit/>
          </a:bodyPr>
          <a:lstStyle/>
          <a:p>
            <a:pPr algn="ctr"/>
            <a:r>
              <a:rPr lang="en-GB" dirty="0">
                <a:sym typeface="Wingdings" panose="05000000000000000000" pitchFamily="2" charset="2"/>
              </a:rPr>
              <a:t>Lyndhurst War Memorial </a:t>
            </a:r>
            <a:endParaRPr lang="en-GB" sz="6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59588" y="2368818"/>
            <a:ext cx="4920265" cy="3690199"/>
          </a:xfrm>
          <a:prstGeom prst="rect">
            <a:avLst/>
          </a:prstGeom>
        </p:spPr>
      </p:pic>
      <p:pic>
        <p:nvPicPr>
          <p:cNvPr id="5" name="Picture 4"/>
          <p:cNvPicPr>
            <a:picLocks noChangeAspect="1"/>
          </p:cNvPicPr>
          <p:nvPr/>
        </p:nvPicPr>
        <p:blipFill>
          <a:blip r:embed="rId4"/>
          <a:stretch>
            <a:fillRect/>
          </a:stretch>
        </p:blipFill>
        <p:spPr>
          <a:xfrm>
            <a:off x="342662" y="1517244"/>
            <a:ext cx="7043642" cy="382748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801" t="-371" r="14014" b="371"/>
          <a:stretch/>
        </p:blipFill>
        <p:spPr>
          <a:xfrm>
            <a:off x="5129144" y="2943910"/>
            <a:ext cx="3245477" cy="3468063"/>
          </a:xfrm>
          <a:prstGeom prst="rect">
            <a:avLst/>
          </a:prstGeom>
        </p:spPr>
      </p:pic>
      <p:sp>
        <p:nvSpPr>
          <p:cNvPr id="6" name="Rectangle 5"/>
          <p:cNvSpPr/>
          <p:nvPr/>
        </p:nvSpPr>
        <p:spPr>
          <a:xfrm>
            <a:off x="0" y="0"/>
            <a:ext cx="342662" cy="354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1319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707" y="1748633"/>
            <a:ext cx="4108361" cy="1569660"/>
          </a:xfrm>
          <a:prstGeom prst="rect">
            <a:avLst/>
          </a:prstGeom>
          <a:noFill/>
          <a:ln w="28575">
            <a:solidFill>
              <a:schemeClr val="tx1"/>
            </a:solidFill>
          </a:ln>
        </p:spPr>
        <p:txBody>
          <a:bodyPr wrap="square" rtlCol="0">
            <a:spAutoFit/>
          </a:bodyPr>
          <a:lstStyle/>
          <a:p>
            <a:r>
              <a:rPr lang="en-GB" sz="3200" dirty="0"/>
              <a:t>Decoy pond was farm was named after a  near by starfish decoy. </a:t>
            </a:r>
          </a:p>
        </p:txBody>
      </p:sp>
      <p:sp>
        <p:nvSpPr>
          <p:cNvPr id="4" name="TextBox 3"/>
          <p:cNvSpPr txBox="1"/>
          <p:nvPr/>
        </p:nvSpPr>
        <p:spPr>
          <a:xfrm>
            <a:off x="6595944" y="1148468"/>
            <a:ext cx="3889419" cy="1384995"/>
          </a:xfrm>
          <a:prstGeom prst="rect">
            <a:avLst/>
          </a:prstGeom>
          <a:noFill/>
          <a:ln w="28575">
            <a:solidFill>
              <a:schemeClr val="tx1"/>
            </a:solidFill>
          </a:ln>
        </p:spPr>
        <p:txBody>
          <a:bodyPr wrap="square" rtlCol="0">
            <a:spAutoFit/>
          </a:bodyPr>
          <a:lstStyle/>
          <a:p>
            <a:r>
              <a:rPr lang="en-GB" sz="2800" dirty="0"/>
              <a:t>Evidence of former building at Yew tree heath car park</a:t>
            </a:r>
          </a:p>
        </p:txBody>
      </p:sp>
      <p:pic>
        <p:nvPicPr>
          <p:cNvPr id="5" name="Picture 4"/>
          <p:cNvPicPr>
            <a:picLocks noChangeAspect="1"/>
          </p:cNvPicPr>
          <p:nvPr/>
        </p:nvPicPr>
        <p:blipFill rotWithShape="1">
          <a:blip r:embed="rId3"/>
          <a:srcRect l="3432"/>
          <a:stretch/>
        </p:blipFill>
        <p:spPr>
          <a:xfrm>
            <a:off x="-13648" y="4059942"/>
            <a:ext cx="5363956" cy="27980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068" y="4056600"/>
            <a:ext cx="3735200" cy="2801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654" y="4086704"/>
            <a:ext cx="3735201" cy="2801400"/>
          </a:xfrm>
          <a:prstGeom prst="rect">
            <a:avLst/>
          </a:prstGeom>
        </p:spPr>
      </p:pic>
      <p:cxnSp>
        <p:nvCxnSpPr>
          <p:cNvPr id="9" name="Straight Arrow Connector 8"/>
          <p:cNvCxnSpPr/>
          <p:nvPr/>
        </p:nvCxnSpPr>
        <p:spPr>
          <a:xfrm flipH="1">
            <a:off x="2511188" y="3225961"/>
            <a:ext cx="13648" cy="67729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p:cNvCxnSpPr>
          <p:nvPr/>
        </p:nvCxnSpPr>
        <p:spPr>
          <a:xfrm flipH="1">
            <a:off x="7664682" y="2533463"/>
            <a:ext cx="875972" cy="136979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2"/>
          </p:cNvCxnSpPr>
          <p:nvPr/>
        </p:nvCxnSpPr>
        <p:spPr>
          <a:xfrm>
            <a:off x="8540654" y="2533463"/>
            <a:ext cx="1021066" cy="113329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8783" y="2463778"/>
            <a:ext cx="2277071" cy="170780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4299" y="2482732"/>
            <a:ext cx="2294604" cy="1720953"/>
          </a:xfrm>
          <a:prstGeom prst="rect">
            <a:avLst/>
          </a:prstGeom>
        </p:spPr>
      </p:pic>
      <p:sp>
        <p:nvSpPr>
          <p:cNvPr id="18" name="TextBox 17"/>
          <p:cNvSpPr txBox="1"/>
          <p:nvPr/>
        </p:nvSpPr>
        <p:spPr>
          <a:xfrm>
            <a:off x="371101" y="137404"/>
            <a:ext cx="12706065" cy="830997"/>
          </a:xfrm>
          <a:prstGeom prst="rect">
            <a:avLst/>
          </a:prstGeom>
          <a:noFill/>
        </p:spPr>
        <p:txBody>
          <a:bodyPr wrap="square" rtlCol="0">
            <a:spAutoFit/>
          </a:bodyPr>
          <a:lstStyle/>
          <a:p>
            <a:r>
              <a:rPr lang="en-GB" sz="4800" u="sng" dirty="0"/>
              <a:t>Decoy pond farm &amp; Yew tree heath carpark</a:t>
            </a:r>
          </a:p>
        </p:txBody>
      </p:sp>
      <p:sp>
        <p:nvSpPr>
          <p:cNvPr id="19" name="Rectangle 18"/>
          <p:cNvSpPr/>
          <p:nvPr/>
        </p:nvSpPr>
        <p:spPr>
          <a:xfrm>
            <a:off x="-13648" y="0"/>
            <a:ext cx="384749" cy="39578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3360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38200" y="231819"/>
            <a:ext cx="10515600" cy="914401"/>
          </a:xfrm>
          <a:prstGeom prst="rect">
            <a:avLst/>
          </a:prstGeom>
          <a:solidFill>
            <a:schemeClr val="bg1"/>
          </a:solidFill>
          <a:ln w="38100">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End of day 1. Ferny Crofts</a:t>
            </a:r>
          </a:p>
        </p:txBody>
      </p:sp>
      <p:pic>
        <p:nvPicPr>
          <p:cNvPr id="9" name="Picture 8"/>
          <p:cNvPicPr>
            <a:picLocks noChangeAspect="1"/>
          </p:cNvPicPr>
          <p:nvPr/>
        </p:nvPicPr>
        <p:blipFill>
          <a:blip r:embed="rId3"/>
          <a:stretch>
            <a:fillRect/>
          </a:stretch>
        </p:blipFill>
        <p:spPr>
          <a:xfrm>
            <a:off x="1019211" y="1146220"/>
            <a:ext cx="10153577" cy="5631150"/>
          </a:xfrm>
          <a:prstGeom prst="rect">
            <a:avLst/>
          </a:prstGeom>
        </p:spPr>
      </p:pic>
      <p:sp>
        <p:nvSpPr>
          <p:cNvPr id="2" name="Rectangle 1"/>
          <p:cNvSpPr/>
          <p:nvPr/>
        </p:nvSpPr>
        <p:spPr>
          <a:xfrm>
            <a:off x="0" y="0"/>
            <a:ext cx="395785" cy="36849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861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1" y="89420"/>
            <a:ext cx="5183188" cy="1325563"/>
          </a:xfrm>
          <a:ln w="38100">
            <a:solidFill>
              <a:schemeClr val="tx1"/>
            </a:solidFill>
          </a:ln>
        </p:spPr>
        <p:txBody>
          <a:bodyPr/>
          <a:lstStyle/>
          <a:p>
            <a:r>
              <a:rPr lang="en-GB" dirty="0"/>
              <a:t>Morning day 2</a:t>
            </a:r>
          </a:p>
        </p:txBody>
      </p:sp>
      <p:pic>
        <p:nvPicPr>
          <p:cNvPr id="4" name="Content Placeholder 3"/>
          <p:cNvPicPr>
            <a:picLocks noGrp="1" noChangeAspect="1"/>
          </p:cNvPicPr>
          <p:nvPr>
            <p:ph sz="half" idx="2"/>
          </p:nvPr>
        </p:nvPicPr>
        <p:blipFill>
          <a:blip r:embed="rId3"/>
          <a:stretch>
            <a:fillRect/>
          </a:stretch>
        </p:blipFill>
        <p:spPr>
          <a:xfrm>
            <a:off x="4253012" y="0"/>
            <a:ext cx="7938988" cy="4587498"/>
          </a:xfrm>
          <a:prstGeom prst="rect">
            <a:avLst/>
          </a:prstGeom>
        </p:spPr>
      </p:pic>
      <p:pic>
        <p:nvPicPr>
          <p:cNvPr id="5" name="Picture 4"/>
          <p:cNvPicPr>
            <a:picLocks noChangeAspect="1"/>
          </p:cNvPicPr>
          <p:nvPr/>
        </p:nvPicPr>
        <p:blipFill>
          <a:blip r:embed="rId4"/>
          <a:stretch>
            <a:fillRect/>
          </a:stretch>
        </p:blipFill>
        <p:spPr>
          <a:xfrm>
            <a:off x="176644" y="2994213"/>
            <a:ext cx="6115667" cy="3631313"/>
          </a:xfrm>
          <a:prstGeom prst="rect">
            <a:avLst/>
          </a:prstGeom>
        </p:spPr>
      </p:pic>
      <p:sp>
        <p:nvSpPr>
          <p:cNvPr id="3" name="Rectangle 2"/>
          <p:cNvSpPr/>
          <p:nvPr/>
        </p:nvSpPr>
        <p:spPr>
          <a:xfrm>
            <a:off x="0" y="0"/>
            <a:ext cx="353291" cy="35484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9417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1161</Words>
  <Application>Microsoft Office PowerPoint</Application>
  <PresentationFormat>Widescreen</PresentationFormat>
  <Paragraphs>72</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Aharoni</vt:lpstr>
      <vt:lpstr>Arial</vt:lpstr>
      <vt:lpstr>Calibri</vt:lpstr>
      <vt:lpstr>Calibri Light</vt:lpstr>
      <vt:lpstr>Wingdings</vt:lpstr>
      <vt:lpstr>Office Theme</vt:lpstr>
      <vt:lpstr>Bronze Expedition day 1</vt:lpstr>
      <vt:lpstr>At the start of the day 1.</vt:lpstr>
      <vt:lpstr>PowerPoint Presentation</vt:lpstr>
      <vt:lpstr>New Forest Heritage Centre, Lyndhurst </vt:lpstr>
      <vt:lpstr>PowerPoint Presentation</vt:lpstr>
      <vt:lpstr>Lyndhurst War Memorial </vt:lpstr>
      <vt:lpstr>PowerPoint Presentation</vt:lpstr>
      <vt:lpstr>PowerPoint Presentation</vt:lpstr>
      <vt:lpstr>Morning day 2</vt:lpstr>
      <vt:lpstr>And we are off.</vt:lpstr>
      <vt:lpstr>Beaulieu airfield </vt:lpstr>
      <vt:lpstr>Lunch/tank</vt:lpstr>
      <vt:lpstr>St Nicolas church </vt:lpstr>
      <vt:lpstr>We are home!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Bronze Expedition day 1</dc:title>
  <dc:creator>janice mccarthy</dc:creator>
  <cp:lastModifiedBy>Jan McCarthy</cp:lastModifiedBy>
  <cp:revision>40</cp:revision>
  <dcterms:created xsi:type="dcterms:W3CDTF">2023-11-01T19:24:47Z</dcterms:created>
  <dcterms:modified xsi:type="dcterms:W3CDTF">2025-08-03T15:07:53Z</dcterms:modified>
</cp:coreProperties>
</file>